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5"/>
  </p:notesMasterIdLst>
  <p:handoutMasterIdLst>
    <p:handoutMasterId r:id="rId26"/>
  </p:handoutMasterIdLst>
  <p:sldIdLst>
    <p:sldId id="274" r:id="rId2"/>
    <p:sldId id="276" r:id="rId3"/>
    <p:sldId id="492" r:id="rId4"/>
    <p:sldId id="493" r:id="rId5"/>
    <p:sldId id="519" r:id="rId6"/>
    <p:sldId id="520" r:id="rId7"/>
    <p:sldId id="527" r:id="rId8"/>
    <p:sldId id="528" r:id="rId9"/>
    <p:sldId id="529" r:id="rId10"/>
    <p:sldId id="524" r:id="rId11"/>
    <p:sldId id="495" r:id="rId12"/>
    <p:sldId id="525" r:id="rId13"/>
    <p:sldId id="526" r:id="rId14"/>
    <p:sldId id="534" r:id="rId15"/>
    <p:sldId id="530" r:id="rId16"/>
    <p:sldId id="531" r:id="rId17"/>
    <p:sldId id="532" r:id="rId18"/>
    <p:sldId id="533" r:id="rId19"/>
    <p:sldId id="535" r:id="rId20"/>
    <p:sldId id="536" r:id="rId21"/>
    <p:sldId id="537" r:id="rId22"/>
    <p:sldId id="538" r:id="rId23"/>
    <p:sldId id="53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92"/>
          </p14:sldIdLst>
        </p14:section>
        <p14:section name="Course Overview" id="{BC4A3995-4CED-4320-A673-95328C9C809D}">
          <p14:sldIdLst>
            <p14:sldId id="493"/>
            <p14:sldId id="519"/>
            <p14:sldId id="520"/>
            <p14:sldId id="527"/>
            <p14:sldId id="528"/>
            <p14:sldId id="529"/>
            <p14:sldId id="524"/>
            <p14:sldId id="495"/>
            <p14:sldId id="525"/>
            <p14:sldId id="526"/>
            <p14:sldId id="534"/>
            <p14:sldId id="530"/>
            <p14:sldId id="531"/>
            <p14:sldId id="532"/>
            <p14:sldId id="533"/>
          </p14:sldIdLst>
        </p14:section>
        <p14:section name="Conclusion" id="{10E03AB1-9AA8-4E86-9A64-D741901E50A2}">
          <p14:sldIdLst>
            <p14:sldId id="535"/>
            <p14:sldId id="536"/>
            <p14:sldId id="537"/>
            <p14:sldId id="538"/>
            <p14:sldId id="5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5DD"/>
    <a:srgbClr val="E0E3E9"/>
    <a:srgbClr val="234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94620" autoAdjust="0"/>
  </p:normalViewPr>
  <p:slideViewPr>
    <p:cSldViewPr snapToGrid="0" showGuides="1">
      <p:cViewPr varScale="1">
        <p:scale>
          <a:sx n="74" d="100"/>
          <a:sy n="74" d="100"/>
        </p:scale>
        <p:origin x="318" y="5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14.1.2019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493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239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86093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7390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811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07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forum/categories/73/java-web-development-basics" TargetMode="External"/><Relationship Id="rId3" Type="http://schemas.openxmlformats.org/officeDocument/2006/relationships/hyperlink" Target="https://softuni.bg/trainings/2252/java-web-development-basics-january-2019" TargetMode="External"/><Relationship Id="rId7" Type="http://schemas.openxmlformats.org/officeDocument/2006/relationships/hyperlink" Target="https://www.facebook.com/groups/JavaWebJanuary2019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13" Type="http://schemas.openxmlformats.org/officeDocument/2006/relationships/hyperlink" Target="https://www.softwaregroup.com/" TargetMode="External"/><Relationship Id="rId18" Type="http://schemas.openxmlformats.org/officeDocument/2006/relationships/image" Target="../media/image77.png"/><Relationship Id="rId26" Type="http://schemas.openxmlformats.org/officeDocument/2006/relationships/image" Target="../media/image79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www.postbank.bg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8.png"/><Relationship Id="rId17" Type="http://schemas.openxmlformats.org/officeDocument/2006/relationships/hyperlink" Target="http://www.xs-software.com/" TargetMode="External"/><Relationship Id="rId25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6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11" Type="http://schemas.openxmlformats.org/officeDocument/2006/relationships/hyperlink" Target="https://netpeak.bg/" TargetMode="External"/><Relationship Id="rId24" Type="http://schemas.openxmlformats.org/officeDocument/2006/relationships/image" Target="../media/image39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://www.telenor.bg/" TargetMode="External"/><Relationship Id="rId23" Type="http://schemas.openxmlformats.org/officeDocument/2006/relationships/hyperlink" Target="https://www.superhosting.bg/" TargetMode="External"/><Relationship Id="rId10" Type="http://schemas.openxmlformats.org/officeDocument/2006/relationships/image" Target="../media/image74.png"/><Relationship Id="rId19" Type="http://schemas.openxmlformats.org/officeDocument/2006/relationships/hyperlink" Target="https://www.sbtech.com/" TargetMode="External"/><Relationship Id="rId4" Type="http://schemas.openxmlformats.org/officeDocument/2006/relationships/image" Target="../media/image71.png"/><Relationship Id="rId9" Type="http://schemas.openxmlformats.org/officeDocument/2006/relationships/hyperlink" Target="https://aeternity.com/" TargetMode="External"/><Relationship Id="rId14" Type="http://schemas.openxmlformats.org/officeDocument/2006/relationships/image" Target="../media/image75.png"/><Relationship Id="rId22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80.jpe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81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83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Course Introduction</a:t>
            </a:r>
          </a:p>
          <a:p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 Web Development Basics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05C734-33CE-4D0B-A9FC-770444F26E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26" y="2185796"/>
            <a:ext cx="3503612" cy="19186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69156A-505D-4512-8365-80C19D046C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073" y="3830244"/>
            <a:ext cx="1831587" cy="18315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5D92C2-A219-4992-A0DA-61FFD50B9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71" y="3818446"/>
            <a:ext cx="1378505" cy="19415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74" y="226527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AAF33-8FB9-4DCD-A2DF-FB2DD8D29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Course Organization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8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 Web Module at </a:t>
            </a:r>
            <a:r>
              <a:rPr lang="en-US" noProof="1" smtClean="0"/>
              <a:t>SoftUni</a:t>
            </a:r>
            <a:r>
              <a:rPr lang="en-US" smtClean="0"/>
              <a:t> – Timeline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884868" y="2876044"/>
            <a:ext cx="6631110" cy="3524756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400" b="1" dirty="0">
                <a:solidFill>
                  <a:schemeClr val="bg2"/>
                </a:solidFill>
              </a:rPr>
              <a:t>Java MVC Frameworks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endParaRPr lang="en-US" dirty="0" smtClean="0">
              <a:solidFill>
                <a:schemeClr val="bg2"/>
              </a:solidFill>
            </a:endParaRP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chemeClr val="bg2"/>
                </a:solidFill>
              </a:rPr>
              <a:t>Lessons</a:t>
            </a:r>
            <a:r>
              <a:rPr lang="bg-BG" dirty="0" smtClean="0">
                <a:solidFill>
                  <a:schemeClr val="bg2"/>
                </a:solidFill>
              </a:rPr>
              <a:t> </a:t>
            </a:r>
            <a:r>
              <a:rPr lang="bg-BG" dirty="0">
                <a:solidFill>
                  <a:schemeClr val="bg2"/>
                </a:solidFill>
              </a:rPr>
              <a:t>+ </a:t>
            </a:r>
            <a:r>
              <a:rPr lang="en-US" dirty="0">
                <a:solidFill>
                  <a:schemeClr val="bg2"/>
                </a:solidFill>
              </a:rPr>
              <a:t>exercises + exam</a:t>
            </a:r>
            <a:endParaRPr lang="bg-BG" dirty="0">
              <a:solidFill>
                <a:schemeClr val="bg2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6</a:t>
            </a:r>
            <a:r>
              <a:rPr lang="bg-BG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weeks</a:t>
            </a:r>
            <a:r>
              <a:rPr lang="bg-BG" dirty="0">
                <a:solidFill>
                  <a:schemeClr val="bg2"/>
                </a:solidFill>
              </a:rPr>
              <a:t> * </a:t>
            </a:r>
            <a:r>
              <a:rPr lang="en-US" dirty="0">
                <a:solidFill>
                  <a:schemeClr val="bg2"/>
                </a:solidFill>
              </a:rPr>
              <a:t>4</a:t>
            </a:r>
            <a:r>
              <a:rPr lang="bg-BG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18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Start: </a:t>
            </a:r>
            <a:r>
              <a:rPr lang="en-US" dirty="0" smtClean="0">
                <a:solidFill>
                  <a:schemeClr val="bg2"/>
                </a:solidFill>
              </a:rPr>
              <a:t>25-Feb-2019</a:t>
            </a:r>
            <a:endParaRPr lang="en-US" dirty="0">
              <a:solidFill>
                <a:schemeClr val="bg2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Project </a:t>
            </a:r>
            <a:r>
              <a:rPr lang="en-US" dirty="0">
                <a:solidFill>
                  <a:schemeClr val="bg2"/>
                </a:solidFill>
              </a:rPr>
              <a:t>Defense: </a:t>
            </a:r>
            <a:r>
              <a:rPr lang="en-US" dirty="0" smtClean="0">
                <a:solidFill>
                  <a:schemeClr val="bg2"/>
                </a:solidFill>
              </a:rPr>
              <a:t>14-Apr-2019</a:t>
            </a:r>
            <a:endParaRPr lang="bg-BG" dirty="0">
              <a:solidFill>
                <a:schemeClr val="bg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2839" y="2876046"/>
            <a:ext cx="2255176" cy="3524754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400" b="1" dirty="0">
                <a:solidFill>
                  <a:schemeClr val="bg2"/>
                </a:solidFill>
              </a:rPr>
              <a:t>Java Web Development Basics</a:t>
            </a:r>
            <a:endParaRPr lang="en-US" sz="2400" dirty="0">
              <a:solidFill>
                <a:schemeClr val="bg2"/>
              </a:solidFill>
            </a:endParaRP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/>
                </a:solidFill>
              </a:rPr>
              <a:t>Lessons</a:t>
            </a:r>
            <a:r>
              <a:rPr lang="bg-BG" dirty="0">
                <a:solidFill>
                  <a:schemeClr val="bg2"/>
                </a:solidFill>
              </a:rPr>
              <a:t> + </a:t>
            </a:r>
            <a:r>
              <a:rPr lang="en-US" dirty="0">
                <a:solidFill>
                  <a:schemeClr val="bg2"/>
                </a:solidFill>
              </a:rPr>
              <a:t>exercises + exam</a:t>
            </a:r>
            <a:endParaRPr lang="bg-BG" dirty="0">
              <a:solidFill>
                <a:schemeClr val="bg2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6</a:t>
            </a:r>
            <a:r>
              <a:rPr lang="bg-BG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weeks</a:t>
            </a:r>
            <a:r>
              <a:rPr lang="bg-BG" dirty="0">
                <a:solidFill>
                  <a:schemeClr val="bg2"/>
                </a:solidFill>
              </a:rPr>
              <a:t> * </a:t>
            </a:r>
            <a:r>
              <a:rPr lang="en-US" dirty="0">
                <a:solidFill>
                  <a:schemeClr val="bg2"/>
                </a:solidFill>
              </a:rPr>
              <a:t>4</a:t>
            </a:r>
            <a:r>
              <a:rPr lang="bg-BG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12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Start: 14-Jan-2019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Exam: 24-Feb-2019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77400" y="2876044"/>
            <a:ext cx="1905000" cy="3524756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400" b="1" dirty="0">
                <a:solidFill>
                  <a:schemeClr val="bg2"/>
                </a:solidFill>
              </a:rPr>
              <a:t>Java Web </a:t>
            </a:r>
            <a:br>
              <a:rPr lang="en-US" sz="2400" b="1" dirty="0">
                <a:solidFill>
                  <a:schemeClr val="bg2"/>
                </a:solidFill>
              </a:rPr>
            </a:br>
            <a:r>
              <a:rPr lang="en-US" sz="2400" b="1" dirty="0">
                <a:solidFill>
                  <a:schemeClr val="bg2"/>
                </a:solidFill>
              </a:rPr>
              <a:t>Re-Take Exams</a:t>
            </a:r>
            <a:endParaRPr lang="bg-BG" sz="2400" b="1" dirty="0">
              <a:solidFill>
                <a:schemeClr val="bg2"/>
              </a:solidFill>
            </a:endParaRP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chemeClr val="bg2"/>
                </a:solidFill>
              </a:rPr>
              <a:t>Third </a:t>
            </a:r>
            <a:r>
              <a:rPr lang="en-US" dirty="0" smtClean="0">
                <a:solidFill>
                  <a:schemeClr val="bg2"/>
                </a:solidFill>
              </a:rPr>
              <a:t>and forth </a:t>
            </a:r>
            <a:r>
              <a:rPr lang="en-US" dirty="0">
                <a:solidFill>
                  <a:schemeClr val="bg2"/>
                </a:solidFill>
              </a:rPr>
              <a:t>week of </a:t>
            </a:r>
            <a:r>
              <a:rPr lang="en-US" dirty="0" smtClean="0">
                <a:solidFill>
                  <a:schemeClr val="bg2"/>
                </a:solidFill>
              </a:rPr>
              <a:t>April 2019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4256" y="1504890"/>
            <a:ext cx="1460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14-Jan-2019</a:t>
            </a:r>
            <a:endParaRPr lang="en-US" sz="2000" dirty="0"/>
          </a:p>
        </p:txBody>
      </p:sp>
      <p:sp>
        <p:nvSpPr>
          <p:cNvPr id="48" name="TextBox 47"/>
          <p:cNvSpPr txBox="1"/>
          <p:nvPr/>
        </p:nvSpPr>
        <p:spPr>
          <a:xfrm>
            <a:off x="3158925" y="1504890"/>
            <a:ext cx="1498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24-Feb-2019</a:t>
            </a:r>
            <a:endParaRPr lang="en-US" sz="2000" dirty="0"/>
          </a:p>
        </p:txBody>
      </p:sp>
      <p:sp>
        <p:nvSpPr>
          <p:cNvPr id="50" name="TextBox 49"/>
          <p:cNvSpPr txBox="1"/>
          <p:nvPr/>
        </p:nvSpPr>
        <p:spPr>
          <a:xfrm>
            <a:off x="8898301" y="1504890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14-Apr-2019</a:t>
            </a:r>
            <a:endParaRPr lang="en-US" sz="2000" dirty="0"/>
          </a:p>
        </p:txBody>
      </p:sp>
      <p:cxnSp>
        <p:nvCxnSpPr>
          <p:cNvPr id="71" name="Straight Connector 70"/>
          <p:cNvCxnSpPr/>
          <p:nvPr/>
        </p:nvCxnSpPr>
        <p:spPr>
          <a:xfrm>
            <a:off x="396902" y="2249541"/>
            <a:ext cx="1118549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12837" y="1990564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768014" y="199788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085162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213049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648500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340214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468101" y="2123713"/>
            <a:ext cx="0" cy="266300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903550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281361" y="199788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536540" y="2005207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598508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26396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853560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981447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416897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162258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038907" y="199788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59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44" grpId="0" animBg="1"/>
      <p:bldP spid="4" grpId="0"/>
      <p:bldP spid="48" grpId="0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Scoring System for the Course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062" y="2173901"/>
            <a:ext cx="4303560" cy="43035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44EA58-F81F-4EDD-B2CA-0100C8A434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515319">
            <a:off x="8337667" y="3611783"/>
            <a:ext cx="2403532" cy="3555604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6091081" y="4033133"/>
            <a:ext cx="181552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 fontScale="85000" lnSpcReduction="10000"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en-US" sz="3200" b="1" dirty="0">
                <a:solidFill>
                  <a:schemeClr val="bg2"/>
                </a:solidFill>
              </a:rPr>
              <a:t>Evaluation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288466">
            <a:off x="3344646" y="4031506"/>
            <a:ext cx="2436754" cy="28561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9264318" y="5061342"/>
            <a:ext cx="1579421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en-US" sz="3200" b="1" dirty="0"/>
              <a:t>Exam</a:t>
            </a:r>
            <a:r>
              <a:rPr lang="bg-BG" sz="3200" b="1" dirty="0"/>
              <a:t> </a:t>
            </a:r>
            <a:br>
              <a:rPr lang="bg-BG" sz="3200" b="1" dirty="0"/>
            </a:br>
            <a:r>
              <a:rPr lang="en-US" sz="3200" b="1" dirty="0"/>
              <a:t>85</a:t>
            </a:r>
            <a:r>
              <a:rPr lang="bg-BG" sz="3200" b="1" dirty="0"/>
              <a:t>%</a:t>
            </a:r>
            <a:endParaRPr lang="en-US" sz="32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945979">
            <a:off x="3549938" y="1315636"/>
            <a:ext cx="2436754" cy="28561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AF37ED-8362-4A88-B550-CD97C688F4D6}"/>
              </a:ext>
            </a:extLst>
          </p:cNvPr>
          <p:cNvSpPr txBox="1"/>
          <p:nvPr/>
        </p:nvSpPr>
        <p:spPr>
          <a:xfrm>
            <a:off x="3572144" y="2190841"/>
            <a:ext cx="1685656" cy="9355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en-US" sz="2400" b="1" dirty="0"/>
              <a:t>Homework</a:t>
            </a:r>
            <a:r>
              <a:rPr lang="bg-BG" sz="2400" b="1" dirty="0"/>
              <a:t> </a:t>
            </a:r>
            <a:br>
              <a:rPr lang="bg-BG" sz="2400" b="1" dirty="0"/>
            </a:br>
            <a:r>
              <a:rPr lang="bg-BG" sz="2400" b="1" dirty="0"/>
              <a:t>1</a:t>
            </a:r>
            <a:r>
              <a:rPr lang="en-US" sz="2400" b="1" dirty="0"/>
              <a:t>5</a:t>
            </a:r>
            <a:r>
              <a:rPr lang="bg-BG" sz="2400" b="1" dirty="0"/>
              <a:t>%</a:t>
            </a:r>
            <a:endParaRPr 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82F45E-560E-4CFD-9D9D-F462410FEDA6}"/>
              </a:ext>
            </a:extLst>
          </p:cNvPr>
          <p:cNvSpPr txBox="1"/>
          <p:nvPr/>
        </p:nvSpPr>
        <p:spPr>
          <a:xfrm rot="50800">
            <a:off x="3607641" y="5162415"/>
            <a:ext cx="1189293" cy="1059873"/>
          </a:xfrm>
          <a:prstGeom prst="rect">
            <a:avLst/>
          </a:prstGeom>
        </p:spPr>
        <p:txBody>
          <a:bodyPr vert="horz" lIns="108000" tIns="36000" rIns="108000" bIns="36000" rtlCol="0">
            <a:normAutofit fontScale="70000" lnSpcReduction="20000"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en-US" sz="3200" b="1" dirty="0"/>
              <a:t>Forum   Activity</a:t>
            </a:r>
            <a:r>
              <a:rPr lang="bg-BG" sz="3200" b="1" dirty="0"/>
              <a:t> </a:t>
            </a:r>
            <a:br>
              <a:rPr lang="bg-BG" sz="3200" b="1" dirty="0"/>
            </a:br>
            <a:r>
              <a:rPr lang="en-US" sz="3200" b="1" dirty="0"/>
              <a:t>5</a:t>
            </a:r>
            <a:r>
              <a:rPr lang="bg-BG" sz="3200" b="1" dirty="0"/>
              <a:t>%</a:t>
            </a:r>
            <a:endParaRPr lang="en-US" sz="32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984">
            <a:off x="7653907" y="1089048"/>
            <a:ext cx="2436754" cy="28561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682F45E-560E-4CFD-9D9D-F462410FEDA6}"/>
              </a:ext>
            </a:extLst>
          </p:cNvPr>
          <p:cNvSpPr txBox="1"/>
          <p:nvPr/>
        </p:nvSpPr>
        <p:spPr>
          <a:xfrm>
            <a:off x="8494888" y="1762756"/>
            <a:ext cx="1408065" cy="1059873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en-US" sz="2400" b="1" dirty="0"/>
              <a:t>Presence in class</a:t>
            </a:r>
            <a:r>
              <a:rPr lang="bg-BG" sz="2400" b="1" dirty="0"/>
              <a:t> </a:t>
            </a:r>
            <a:br>
              <a:rPr lang="bg-BG" sz="2400" b="1" dirty="0"/>
            </a:br>
            <a:r>
              <a:rPr lang="en-US" sz="2400" b="1" dirty="0"/>
              <a:t>5</a:t>
            </a:r>
            <a:r>
              <a:rPr lang="bg-BG" sz="2400" b="1" dirty="0"/>
              <a:t>%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541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Your homework is mainly work in class!</a:t>
            </a:r>
          </a:p>
          <a:p>
            <a:pPr lvl="1"/>
            <a:r>
              <a:rPr lang="en-US" dirty="0" smtClean="0"/>
              <a:t>Lesson days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slides + live demos + exercises</a:t>
            </a:r>
          </a:p>
          <a:p>
            <a:pPr lvl="1"/>
            <a:r>
              <a:rPr lang="en-US" dirty="0" smtClean="0"/>
              <a:t>Exercise days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only exercises</a:t>
            </a:r>
          </a:p>
          <a:p>
            <a:r>
              <a:rPr lang="en-US" dirty="0" smtClean="0"/>
              <a:t>How to submit your homework?</a:t>
            </a:r>
          </a:p>
          <a:p>
            <a:pPr lvl="1"/>
            <a:r>
              <a:rPr lang="en-US" dirty="0" smtClean="0"/>
              <a:t>Submitted on the course page in </a:t>
            </a:r>
            <a:r>
              <a:rPr lang="en-US" dirty="0" smtClean="0">
                <a:solidFill>
                  <a:schemeClr val="bg1"/>
                </a:solidFill>
              </a:rPr>
              <a:t>softuni.bg</a:t>
            </a:r>
          </a:p>
          <a:p>
            <a:r>
              <a:rPr lang="en-US" dirty="0" smtClean="0"/>
              <a:t>Exam 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Homework Assignments &amp; Exercises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251CBD-913C-42B3-BA69-E7E7F60C9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676" y="1929758"/>
            <a:ext cx="392567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6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Practical web development exam</a:t>
            </a:r>
          </a:p>
          <a:p>
            <a:pPr lvl="1"/>
            <a:r>
              <a:rPr lang="en-US" dirty="0" smtClean="0"/>
              <a:t>Implementing a simple web application using Java EE </a:t>
            </a:r>
          </a:p>
          <a:p>
            <a:pPr marL="76153" indent="0">
              <a:buNone/>
            </a:pPr>
            <a:r>
              <a:rPr lang="en-US" dirty="0"/>
              <a:t> </a:t>
            </a:r>
            <a:r>
              <a:rPr lang="en-US" dirty="0" smtClean="0"/>
              <a:t>        specifications</a:t>
            </a:r>
          </a:p>
          <a:p>
            <a:pPr lvl="1"/>
            <a:r>
              <a:rPr lang="en-US" dirty="0" smtClean="0"/>
              <a:t>Given a portion of the Views in a raw form</a:t>
            </a:r>
          </a:p>
          <a:p>
            <a:pPr lvl="1"/>
            <a:r>
              <a:rPr lang="en-US" dirty="0" smtClean="0"/>
              <a:t>Duration: 6 hours.</a:t>
            </a:r>
          </a:p>
          <a:p>
            <a:r>
              <a:rPr lang="en-US" dirty="0" smtClean="0"/>
              <a:t>Solutions are evaluated by hand after the exam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26DBB-E434-4205-A286-348BDDD99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648" y="3541142"/>
            <a:ext cx="2725586" cy="27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1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We Need Additionally?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88" y="1900239"/>
            <a:ext cx="7086600" cy="820737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5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 smtClean="0"/>
              <a:t>Official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 smtClean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 smtClean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 smtClean="0"/>
              <a:t>Official discussion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 smtClean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 smtClean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 smtClean="0"/>
              <a:t>Official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Java DB Course Web Site, Forum and FB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23563" y="1872677"/>
            <a:ext cx="9158401" cy="939531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400" b="1" u="sng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hlinkClick r:id="rId3"/>
              </a:rPr>
              <a:t>https://softuni.bg/trainings/2252/java-web-development-basics-january-2019</a:t>
            </a:r>
            <a:endParaRPr lang="en-US" sz="2400" b="1" u="sng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6133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6133" y="1490007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134" y="5179027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09600" y="5608793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rgbClr val="F2AC44"/>
                </a:solidFill>
                <a:latin typeface="Consolas" pitchFamily="49" charset="0"/>
                <a:cs typeface="Consolas" pitchFamily="49" charset="0"/>
              </a:rPr>
              <a:t>https://</a:t>
            </a:r>
            <a:r>
              <a:rPr lang="en-US" b="1" noProof="1">
                <a:solidFill>
                  <a:srgbClr val="F2AC44"/>
                </a:solidFill>
                <a:latin typeface="Consolas" pitchFamily="49" charset="0"/>
                <a:cs typeface="Consolas" pitchFamily="49" charset="0"/>
                <a:hlinkClick r:id="rId7"/>
              </a:rPr>
              <a:t>www.facebook.com/groups/JavaWebJanuary2019</a:t>
            </a:r>
            <a:r>
              <a:rPr lang="en-US" b="1" noProof="1">
                <a:solidFill>
                  <a:srgbClr val="F2AC44"/>
                </a:solidFill>
                <a:latin typeface="Consolas" pitchFamily="49" charset="0"/>
                <a:cs typeface="Consolas" pitchFamily="49" charset="0"/>
              </a:rPr>
              <a:t>/</a:t>
            </a:r>
          </a:p>
        </p:txBody>
      </p:sp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14224" y="3775380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 smtClean="0">
                <a:solidFill>
                  <a:srgbClr val="F2AC44"/>
                </a:solidFill>
                <a:latin typeface="Consolas" pitchFamily="49" charset="0"/>
                <a:cs typeface="Consolas" pitchFamily="49" charset="0"/>
                <a:hlinkClick r:id="rId8"/>
              </a:rPr>
              <a:t>https://softuni.bg/forum/categories/73/java-web-development-basics</a:t>
            </a:r>
            <a:endParaRPr lang="en-US" b="1" noProof="1">
              <a:solidFill>
                <a:srgbClr val="F2AC44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57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bg1"/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homework assignments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projects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solidFill>
                  <a:srgbClr val="FFA000"/>
                </a:solidFill>
                <a:hlinkClick r:id="rId2"/>
              </a:rPr>
              <a:t>web site</a:t>
            </a:r>
            <a:r>
              <a:rPr lang="en-US" dirty="0">
                <a:solidFill>
                  <a:srgbClr val="FFA000"/>
                </a:solidFill>
              </a:rPr>
              <a:t> </a:t>
            </a:r>
            <a:r>
              <a:rPr lang="en-US" dirty="0"/>
              <a:t>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DB Basics MySQL Slides and Videos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528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3810000"/>
            <a:ext cx="265017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Search in Internet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090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2800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0064" y="1981201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6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3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smtClean="0"/>
              <a:t>Course Objectives &amp; Program</a:t>
            </a:r>
            <a:endParaRPr lang="bg-BG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smtClean="0"/>
              <a:t>The Trainers Team</a:t>
            </a:r>
            <a:endParaRPr lang="bg-BG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smtClean="0"/>
              <a:t>Course Organization</a:t>
            </a:r>
          </a:p>
          <a:p>
            <a:pPr marL="933139" lvl="1" indent="-457200">
              <a:lnSpc>
                <a:spcPts val="4000"/>
              </a:lnSpc>
            </a:pPr>
            <a:r>
              <a:rPr lang="en-US" smtClean="0"/>
              <a:t>Homework</a:t>
            </a:r>
          </a:p>
          <a:p>
            <a:pPr marL="933139" lvl="1" indent="-457200">
              <a:lnSpc>
                <a:spcPts val="4000"/>
              </a:lnSpc>
            </a:pPr>
            <a:r>
              <a:rPr lang="en-US" smtClean="0"/>
              <a:t>Exam</a:t>
            </a:r>
          </a:p>
          <a:p>
            <a:pPr>
              <a:lnSpc>
                <a:spcPts val="4000"/>
              </a:lnSpc>
            </a:pPr>
            <a:r>
              <a:rPr lang="en-US" smtClean="0"/>
              <a:t>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2" name="Liebherr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63" r="-10163"/>
          <a:stretch/>
        </p:blipFill>
        <p:spPr>
          <a:xfrm>
            <a:off x="1067387" y="5566366"/>
            <a:ext cx="61771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43" r="-45643" b="-5187"/>
          <a:stretch/>
        </p:blipFill>
        <p:spPr>
          <a:xfrm>
            <a:off x="6030356" y="3505305"/>
            <a:ext cx="204684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1"/>
            <a:extLst/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5"/>
            <a:extLst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9"/>
            <a:extLst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03" t="-8951" r="-47603" b="-8951"/>
          <a:stretch/>
        </p:blipFill>
        <p:spPr>
          <a:xfrm>
            <a:off x="7700671" y="5566366"/>
            <a:ext cx="342394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3"/>
            <a:extLst/>
          </p:cNvPr>
          <p:cNvPicPr>
            <a:picLocks noChangeAspect="1" noChangeArrowheads="1"/>
          </p:cNvPicPr>
          <p:nvPr/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34" t="-10753" r="-47934" b="-10753"/>
          <a:stretch/>
        </p:blipFill>
        <p:spPr bwMode="auto">
          <a:xfrm>
            <a:off x="8498515" y="3505306"/>
            <a:ext cx="262609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5"/>
            <a:extLst/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572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92292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4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3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u="sng" smtClean="0">
                <a:solidFill>
                  <a:schemeClr val="bg1"/>
                </a:solidFill>
              </a:rPr>
              <a:t>sli.do</a:t>
            </a:r>
            <a:r>
              <a:rPr lang="en-US" sz="6000" b="1" smtClean="0"/>
              <a:t/>
            </a:r>
            <a:br>
              <a:rPr lang="en-US" sz="6000" b="1" smtClean="0"/>
            </a:br>
            <a:r>
              <a:rPr lang="en-US" sz="11500" b="1" smtClean="0"/>
              <a:t>#</a:t>
            </a:r>
            <a:r>
              <a:rPr lang="en-US" sz="11500" b="1" noProof="1" smtClean="0"/>
              <a:t>java-web</a:t>
            </a:r>
            <a:endParaRPr lang="en-US" sz="6000" b="1" noProof="1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65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220" y="1831187"/>
            <a:ext cx="3099890" cy="1594593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615108" y="5106396"/>
            <a:ext cx="10961783" cy="768084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  <a:p>
            <a:endParaRPr lang="bg-BG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Java Web Basics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6745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bg1"/>
                </a:solidFill>
              </a:rPr>
              <a:t>Course Introduction</a:t>
            </a:r>
            <a:r>
              <a:rPr lang="en-US" dirty="0" smtClean="0"/>
              <a:t> – Course Program, Trainers, Exams,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dirty="0" smtClean="0"/>
              <a:t>Resources</a:t>
            </a:r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bg1"/>
                </a:solidFill>
              </a:rPr>
              <a:t>Web Fundamentals Introduction</a:t>
            </a:r>
            <a:r>
              <a:rPr lang="en-US" dirty="0" smtClean="0"/>
              <a:t>: HTML &amp; CSS</a:t>
            </a:r>
          </a:p>
          <a:p>
            <a:pPr>
              <a:buClr>
                <a:schemeClr val="tx1"/>
              </a:buClr>
            </a:pPr>
            <a:r>
              <a:rPr lang="en-US" noProof="1" smtClean="0">
                <a:solidFill>
                  <a:schemeClr val="bg1"/>
                </a:solidFill>
              </a:rPr>
              <a:t>HTTP Protocol</a:t>
            </a:r>
            <a:r>
              <a:rPr lang="en-US" noProof="1" smtClean="0"/>
              <a:t> </a:t>
            </a:r>
            <a:r>
              <a:rPr lang="en-US" dirty="0" smtClean="0"/>
              <a:t>– HTTP Protocol Intro, Requests, Responses</a:t>
            </a:r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bg1"/>
                </a:solidFill>
              </a:rPr>
              <a:t>State Management</a:t>
            </a:r>
            <a:r>
              <a:rPr lang="en-US" dirty="0" smtClean="0"/>
              <a:t> – Cookies &amp; Sessions</a:t>
            </a:r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bg1"/>
                </a:solidFill>
              </a:rPr>
              <a:t>Introduction to Java EE</a:t>
            </a:r>
            <a:r>
              <a:rPr lang="en-US" dirty="0" smtClean="0"/>
              <a:t> – What is Java EE?</a:t>
            </a:r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bg1"/>
                </a:solidFill>
              </a:rPr>
              <a:t>Java EE: </a:t>
            </a:r>
            <a:r>
              <a:rPr lang="en-US" dirty="0" err="1" smtClean="0">
                <a:solidFill>
                  <a:schemeClr val="bg1"/>
                </a:solidFill>
              </a:rPr>
              <a:t>Servet</a:t>
            </a:r>
            <a:r>
              <a:rPr lang="en-US" dirty="0" smtClean="0">
                <a:solidFill>
                  <a:schemeClr val="bg1"/>
                </a:solidFill>
              </a:rPr>
              <a:t> API</a:t>
            </a:r>
            <a:r>
              <a:rPr lang="en-US" dirty="0" smtClean="0"/>
              <a:t> – What are Servlets?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 Web Dev Basics – Course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723" y="1710529"/>
            <a:ext cx="1626632" cy="1626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DFD654-46B5-4673-81B6-EFAC44685D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401" y="4057852"/>
            <a:ext cx="2892124" cy="161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3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bg1"/>
                </a:solidFill>
              </a:rPr>
              <a:t>Java EE: </a:t>
            </a:r>
            <a:r>
              <a:rPr lang="en-US" dirty="0" err="1" smtClean="0">
                <a:solidFill>
                  <a:schemeClr val="bg1"/>
                </a:solidFill>
              </a:rPr>
              <a:t>JavaServer</a:t>
            </a:r>
            <a:r>
              <a:rPr lang="en-US" dirty="0" smtClean="0">
                <a:solidFill>
                  <a:schemeClr val="bg1"/>
                </a:solidFill>
              </a:rPr>
              <a:t> Pages </a:t>
            </a:r>
            <a:r>
              <a:rPr lang="en-US" dirty="0"/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/>
              <a:t>What are JSPs</a:t>
            </a:r>
            <a:r>
              <a:rPr lang="en-US" dirty="0" smtClean="0"/>
              <a:t>?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Java EE</a:t>
            </a:r>
            <a:r>
              <a:rPr lang="en-US" dirty="0" smtClean="0">
                <a:solidFill>
                  <a:schemeClr val="bg1"/>
                </a:solidFill>
              </a:rPr>
              <a:t>: Workshop </a:t>
            </a:r>
            <a:r>
              <a:rPr lang="en-US" dirty="0" smtClean="0"/>
              <a:t>–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/>
              <a:t>Web app with </a:t>
            </a:r>
            <a:r>
              <a:rPr lang="en-US" dirty="0" err="1" smtClean="0"/>
              <a:t>Servelts</a:t>
            </a:r>
            <a:r>
              <a:rPr lang="en-US" dirty="0" smtClean="0"/>
              <a:t>, JSPs and JPA.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bg1"/>
                </a:solidFill>
              </a:rPr>
              <a:t>Java EE: </a:t>
            </a:r>
            <a:r>
              <a:rPr lang="en-US" dirty="0" err="1" smtClean="0">
                <a:solidFill>
                  <a:schemeClr val="bg1"/>
                </a:solidFill>
              </a:rPr>
              <a:t>JavaServer</a:t>
            </a:r>
            <a:r>
              <a:rPr lang="en-US" dirty="0" smtClean="0">
                <a:solidFill>
                  <a:schemeClr val="bg1"/>
                </a:solidFill>
              </a:rPr>
              <a:t> Faces</a:t>
            </a:r>
            <a:r>
              <a:rPr lang="en-US" dirty="0" smtClean="0"/>
              <a:t> – What is JSF?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Java EE: </a:t>
            </a:r>
            <a:r>
              <a:rPr lang="en-US" dirty="0" err="1">
                <a:solidFill>
                  <a:schemeClr val="bg1"/>
                </a:solidFill>
              </a:rPr>
              <a:t>JavaServer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Faces – Libraries, Tags and Templates </a:t>
            </a:r>
            <a:r>
              <a:rPr lang="en-US" dirty="0" smtClean="0"/>
              <a:t>–       What are JSF libraries, tags and templates?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Java EE: Workshop </a:t>
            </a:r>
            <a:r>
              <a:rPr lang="en-US" dirty="0"/>
              <a:t>–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Web app with </a:t>
            </a:r>
            <a:r>
              <a:rPr lang="en-US" dirty="0" smtClean="0"/>
              <a:t>JSF </a:t>
            </a:r>
            <a:r>
              <a:rPr lang="en-US" dirty="0"/>
              <a:t>and JPA.</a:t>
            </a:r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bg1"/>
                </a:solidFill>
              </a:rPr>
              <a:t>Exam Preparation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 Web Dev Basics – Course Program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051" y="1506208"/>
            <a:ext cx="1502535" cy="1502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F838F-840A-4BFC-9ED8-77F70851A2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225" y="4639215"/>
            <a:ext cx="3963361" cy="2218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1ED59A-B5E2-45C2-9BE5-A72A3EFF2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75" y="5080198"/>
            <a:ext cx="1587677" cy="1587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3F78C-638D-4D83-A4F3-CD0DF66B0B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03" y="5232598"/>
            <a:ext cx="1952886" cy="16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6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572" y="1066800"/>
            <a:ext cx="4402000" cy="4402000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1628336" y="5580200"/>
            <a:ext cx="8938472" cy="820600"/>
          </a:xfrm>
          <a:prstGeom prst="rect">
            <a:avLst/>
          </a:prstGeom>
        </p:spPr>
        <p:txBody>
          <a:bodyPr/>
          <a:lstStyle>
            <a:lvl1pPr algn="l" defTabSz="1218438" rtl="0" eaLnBrk="1" latinLnBrk="1" hangingPunct="1">
              <a:spcBef>
                <a:spcPct val="0"/>
              </a:spcBef>
              <a:buNone/>
              <a:defRPr sz="3998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Trainers Team</a:t>
            </a:r>
          </a:p>
        </p:txBody>
      </p:sp>
    </p:spTree>
    <p:extLst>
      <p:ext uri="{BB962C8B-B14F-4D97-AF65-F5344CB8AC3E}">
        <p14:creationId xmlns:p14="http://schemas.microsoft.com/office/powerpoint/2010/main" val="91766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pPr>
              <a:buClr>
                <a:schemeClr val="tx1"/>
              </a:buClr>
            </a:pPr>
            <a:r>
              <a:rPr lang="en-US" noProof="1" smtClean="0">
                <a:solidFill>
                  <a:schemeClr val="bg1"/>
                </a:solidFill>
              </a:rPr>
              <a:t>Doncho Minkov</a:t>
            </a:r>
          </a:p>
          <a:p>
            <a:pPr lvl="2"/>
            <a:r>
              <a:rPr lang="en-US" noProof="1" smtClean="0"/>
              <a:t>Senior Full Stack Developer in SoftUni</a:t>
            </a:r>
            <a:endParaRPr lang="bg-BG" dirty="0" smtClean="0"/>
          </a:p>
          <a:p>
            <a:pPr lvl="2"/>
            <a:r>
              <a:rPr lang="en-US" dirty="0" smtClean="0"/>
              <a:t>10+ years in IT</a:t>
            </a:r>
            <a:endParaRPr lang="bg-BG" dirty="0" smtClean="0"/>
          </a:p>
          <a:p>
            <a:pPr lvl="3"/>
            <a:r>
              <a:rPr lang="en-US" dirty="0" smtClean="0"/>
              <a:t>8+ years of experience as a </a:t>
            </a:r>
          </a:p>
          <a:p>
            <a:pPr marL="1827657" lvl="3" indent="0">
              <a:buNone/>
            </a:pPr>
            <a:r>
              <a:rPr lang="en-US" dirty="0" smtClean="0"/>
              <a:t>Technical Trainer @ </a:t>
            </a:r>
            <a:r>
              <a:rPr lang="en-US" dirty="0" err="1" smtClean="0"/>
              <a:t>Telerik</a:t>
            </a:r>
            <a:r>
              <a:rPr lang="en-US" dirty="0" smtClean="0"/>
              <a:t> Academy</a:t>
            </a:r>
          </a:p>
          <a:p>
            <a:pPr lvl="3"/>
            <a:r>
              <a:rPr lang="en-US" dirty="0" smtClean="0"/>
              <a:t>Front-end developer by heart</a:t>
            </a:r>
            <a:endParaRPr lang="bg-BG" dirty="0" smtClean="0"/>
          </a:p>
          <a:p>
            <a:pPr lvl="4"/>
            <a:r>
              <a:rPr lang="en-US" dirty="0" smtClean="0"/>
              <a:t>Software developer by need</a:t>
            </a:r>
          </a:p>
          <a:p>
            <a:pPr lvl="2"/>
            <a:r>
              <a:rPr lang="en-US" dirty="0" smtClean="0"/>
              <a:t>Experience with all popular mobile platforms</a:t>
            </a:r>
            <a:endParaRPr lang="bg-BG" dirty="0" smtClean="0"/>
          </a:p>
          <a:p>
            <a:pPr lvl="3"/>
            <a:r>
              <a:rPr lang="en-US" dirty="0" smtClean="0"/>
              <a:t>Android, iOS, Windows</a:t>
            </a:r>
            <a:endParaRPr lang="bg-BG" dirty="0" smtClean="0"/>
          </a:p>
          <a:p>
            <a:pPr lvl="2"/>
            <a:r>
              <a:rPr lang="nl-NL" dirty="0" smtClean="0"/>
              <a:t>Fluent in Node.js, .NET, Angular, Java, C++</a:t>
            </a:r>
            <a:endParaRPr lang="bg-BG" dirty="0" smtClean="0"/>
          </a:p>
          <a:p>
            <a:pPr lvl="2"/>
            <a:r>
              <a:rPr lang="en-US" dirty="0" smtClean="0"/>
              <a:t>"30 under 30" – Forbes </a:t>
            </a:r>
            <a:r>
              <a:rPr lang="bg-BG" dirty="0" smtClean="0"/>
              <a:t>2017</a:t>
            </a:r>
            <a:r>
              <a:rPr lang="en-US" dirty="0" smtClean="0"/>
              <a:t> - Education</a:t>
            </a:r>
            <a:endParaRPr lang="nl-N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Trainers Team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227" y="1990914"/>
            <a:ext cx="3495487" cy="34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5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 err="1" smtClean="0">
                <a:solidFill>
                  <a:schemeClr val="bg1"/>
                </a:solidFill>
              </a:rPr>
              <a:t>Radoslav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Evgeniev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GB" noProof="1" smtClean="0"/>
              <a:t>Technical Trai</a:t>
            </a:r>
            <a:r>
              <a:rPr lang="en-US" noProof="1" smtClean="0"/>
              <a:t>n</a:t>
            </a:r>
            <a:r>
              <a:rPr lang="en-GB" noProof="1" smtClean="0"/>
              <a:t>er @ SoftUni</a:t>
            </a:r>
          </a:p>
          <a:p>
            <a:pPr lvl="1"/>
            <a:r>
              <a:rPr lang="en-GB" noProof="1" smtClean="0"/>
              <a:t>Java Web Developer</a:t>
            </a:r>
          </a:p>
          <a:p>
            <a:pPr lvl="1"/>
            <a:r>
              <a:rPr lang="en-GB" noProof="1" smtClean="0"/>
              <a:t>Experience with Spring Framework </a:t>
            </a:r>
          </a:p>
          <a:p>
            <a:pPr marL="609219" lvl="1" indent="0">
              <a:buNone/>
            </a:pPr>
            <a:r>
              <a:rPr lang="en-GB" noProof="1" smtClean="0"/>
              <a:t>    and </a:t>
            </a:r>
            <a:r>
              <a:rPr lang="en-GB" noProof="1" smtClean="0"/>
              <a:t>Java EE</a:t>
            </a:r>
          </a:p>
          <a:p>
            <a:pPr lvl="1"/>
            <a:r>
              <a:rPr lang="en-GB" noProof="1" smtClean="0"/>
              <a:t>Interested in self-development </a:t>
            </a:r>
            <a:br>
              <a:rPr lang="en-GB" noProof="1" smtClean="0"/>
            </a:br>
            <a:r>
              <a:rPr lang="en-GB" noProof="1" smtClean="0"/>
              <a:t>and business</a:t>
            </a:r>
            <a:endParaRPr lang="en-GB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Trainers Team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383" y="1669383"/>
            <a:ext cx="3379020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4349</TotalTime>
  <Words>670</Words>
  <Application>Microsoft Office PowerPoint</Application>
  <PresentationFormat>Widescreen</PresentationFormat>
  <Paragraphs>158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Java Web Development Basics</vt:lpstr>
      <vt:lpstr>Table of Contents</vt:lpstr>
      <vt:lpstr>Questions</vt:lpstr>
      <vt:lpstr>PowerPoint Presentation</vt:lpstr>
      <vt:lpstr>Java Web Dev Basics – Course Program</vt:lpstr>
      <vt:lpstr>Java Web Dev Basics – Course Program (2)</vt:lpstr>
      <vt:lpstr>PowerPoint Presentation</vt:lpstr>
      <vt:lpstr>Trainers Team</vt:lpstr>
      <vt:lpstr>Trainers Team</vt:lpstr>
      <vt:lpstr>PowerPoint Presentation</vt:lpstr>
      <vt:lpstr>Java Web Module at SoftUni – Timeline</vt:lpstr>
      <vt:lpstr>Scoring System for the Course</vt:lpstr>
      <vt:lpstr>Homework Assignments &amp; Exercises</vt:lpstr>
      <vt:lpstr>Exam</vt:lpstr>
      <vt:lpstr>Resources</vt:lpstr>
      <vt:lpstr>Java DB Course Web Site, Forum and FB Group</vt:lpstr>
      <vt:lpstr>The DB Basics MySQL Slides and Videos</vt:lpstr>
      <vt:lpstr>Learn to Search in Internet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Rado</cp:lastModifiedBy>
  <cp:revision>80</cp:revision>
  <dcterms:created xsi:type="dcterms:W3CDTF">2018-05-23T13:08:44Z</dcterms:created>
  <dcterms:modified xsi:type="dcterms:W3CDTF">2019-01-14T11:57:32Z</dcterms:modified>
</cp:coreProperties>
</file>